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7432000" cy="36576000"/>
  <p:notesSz cx="6858000" cy="9236075"/>
  <p:embeddedFontLst>
    <p:embeddedFont>
      <p:font typeface="ＭＳ Ｐゴシック" panose="020B0600070205080204" pitchFamily="34" charset="-128"/>
      <p:regular r:id="rId8"/>
    </p:embeddedFont>
    <p:embeddedFont>
      <p:font typeface="Tahoma" panose="020B0604030504040204" pitchFamily="34" charset="0"/>
      <p:regular r:id="rId9"/>
      <p:bold r:id="rId10"/>
    </p:embeddedFont>
  </p:embeddedFont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363538" indent="9366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727075" indent="18732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090613" indent="28098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454150" indent="37465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4">
          <p15:clr>
            <a:srgbClr val="A4A3A4"/>
          </p15:clr>
        </p15:guide>
        <p15:guide id="2" pos="76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FFE0"/>
    <a:srgbClr val="22228B"/>
    <a:srgbClr val="F8FEBE"/>
    <a:srgbClr val="FED4BA"/>
    <a:srgbClr val="FED1A0"/>
    <a:srgbClr val="FDD3D7"/>
    <a:srgbClr val="FEA4FE"/>
    <a:srgbClr val="F98F8F"/>
    <a:srgbClr val="FFCDC5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051AB-AFB3-4F7D-BCB6-BD3D463AEE65}" v="1088" dt="2025-05-19T21:15:59.971"/>
    <p1510:client id="{BCB1A67B-9B96-E749-A023-B32B499CF14C}" v="161" dt="2025-05-19T21:28:43.689"/>
    <p1510:client id="{E1E44958-60F0-43C9-B49D-C192BE88B4D3}" v="111" dt="2025-05-19T14:43:37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" d="100"/>
          <a:sy n="19" d="100"/>
        </p:scale>
        <p:origin x="3096" y="108"/>
      </p:cViewPr>
      <p:guideLst>
        <p:guide orient="horz" pos="21184"/>
        <p:guide pos="76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A9A3197-D2D7-43B6-BE6C-052927D401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0425" y="692150"/>
            <a:ext cx="25987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C74480FA-CF5B-4A4F-B2E4-831FDF3643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ＭＳ Ｐゴシック" pitchFamily="-65" charset="-128"/>
      </a:defRPr>
    </a:lvl1pPr>
    <a:lvl2pPr marL="3635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7270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0906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4541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1818284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81941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5598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9255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30425" y="692150"/>
            <a:ext cx="2598738" cy="3463925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80428-CC17-404C-B71E-AE347BCFB732}" type="slidenum">
              <a:rPr lang="en-CA" smtClean="0">
                <a:latin typeface="Times New Roman" pitchFamily="18" charset="0"/>
                <a:ea typeface="ＭＳ Ｐゴシック" pitchFamily="34" charset="-128"/>
              </a:rPr>
              <a:pPr/>
              <a:t>1</a:t>
            </a:fld>
            <a:endParaRPr lang="en-CA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035" y="11362973"/>
            <a:ext cx="23317933" cy="78387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84" y="20725696"/>
            <a:ext cx="19202034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363657" indent="0" algn="ctr">
              <a:buNone/>
              <a:defRPr/>
            </a:lvl2pPr>
            <a:lvl3pPr marL="727314" indent="0" algn="ctr">
              <a:buNone/>
              <a:defRPr/>
            </a:lvl3pPr>
            <a:lvl4pPr marL="1090971" indent="0" algn="ctr">
              <a:buNone/>
              <a:defRPr/>
            </a:lvl4pPr>
            <a:lvl5pPr marL="1454628" indent="0" algn="ctr">
              <a:buNone/>
              <a:defRPr/>
            </a:lvl5pPr>
            <a:lvl6pPr marL="1818284" indent="0" algn="ctr">
              <a:buNone/>
              <a:defRPr/>
            </a:lvl6pPr>
            <a:lvl7pPr marL="2181941" indent="0" algn="ctr">
              <a:buNone/>
              <a:defRPr/>
            </a:lvl7pPr>
            <a:lvl8pPr marL="2545598" indent="0" algn="ctr">
              <a:buNone/>
              <a:defRPr/>
            </a:lvl8pPr>
            <a:lvl9pPr marL="29092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6C17-AEDE-4252-9649-66C21A945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6EF03-6D5D-4E2E-9D2E-EE2B17949E8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485" y="3250848"/>
            <a:ext cx="5828567" cy="29261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951" y="3250848"/>
            <a:ext cx="17399611" cy="29261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AEF5-374C-479B-A454-AE146DD0D5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33506-5D21-47C1-B17F-B69E5C047F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822"/>
            <a:ext cx="23317017" cy="726369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820"/>
            <a:ext cx="23317017" cy="80010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63657" indent="0">
              <a:buNone/>
              <a:defRPr sz="1400"/>
            </a:lvl2pPr>
            <a:lvl3pPr marL="727314" indent="0">
              <a:buNone/>
              <a:defRPr sz="1300"/>
            </a:lvl3pPr>
            <a:lvl4pPr marL="1090971" indent="0">
              <a:buNone/>
              <a:defRPr sz="1100"/>
            </a:lvl4pPr>
            <a:lvl5pPr marL="1454628" indent="0">
              <a:buNone/>
              <a:defRPr sz="1100"/>
            </a:lvl5pPr>
            <a:lvl6pPr marL="1818284" indent="0">
              <a:buNone/>
              <a:defRPr sz="1100"/>
            </a:lvl6pPr>
            <a:lvl7pPr marL="2181941" indent="0">
              <a:buNone/>
              <a:defRPr sz="1100"/>
            </a:lvl7pPr>
            <a:lvl8pPr marL="2545598" indent="0">
              <a:buNone/>
              <a:defRPr sz="1100"/>
            </a:lvl8pPr>
            <a:lvl9pPr marL="29092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FC5D-32F8-4F72-90C7-B0A783246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950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963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038C9-77F1-4FCB-B35F-1F6E54F64A4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8" y="1464028"/>
            <a:ext cx="24688067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968" y="8187976"/>
            <a:ext cx="12120563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968" y="11599335"/>
            <a:ext cx="12120563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894" y="8187976"/>
            <a:ext cx="12125141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894" y="11599335"/>
            <a:ext cx="12125141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D08F-763B-472B-A72C-512BF851474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B3F9-952D-4613-AB00-F1AB34F414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3E28C-80FB-497E-A262-5777F1B076B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7" y="1456974"/>
            <a:ext cx="9024938" cy="61965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4784" y="1456974"/>
            <a:ext cx="15335250" cy="3121554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967" y="7653515"/>
            <a:ext cx="9024938" cy="25019000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4EA0-B36C-4A74-A401-A0F39E02F6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48" y="25602850"/>
            <a:ext cx="16459016" cy="302330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048" y="3268488"/>
            <a:ext cx="16459016" cy="21944541"/>
          </a:xfrm>
        </p:spPr>
        <p:txBody>
          <a:bodyPr/>
          <a:lstStyle>
            <a:lvl1pPr marL="0" indent="0">
              <a:buNone/>
              <a:defRPr sz="2500"/>
            </a:lvl1pPr>
            <a:lvl2pPr marL="363657" indent="0">
              <a:buNone/>
              <a:defRPr sz="2200"/>
            </a:lvl2pPr>
            <a:lvl3pPr marL="727314" indent="0">
              <a:buNone/>
              <a:defRPr sz="1900"/>
            </a:lvl3pPr>
            <a:lvl4pPr marL="1090971" indent="0">
              <a:buNone/>
              <a:defRPr sz="1600"/>
            </a:lvl4pPr>
            <a:lvl5pPr marL="1454628" indent="0">
              <a:buNone/>
              <a:defRPr sz="1600"/>
            </a:lvl5pPr>
            <a:lvl6pPr marL="1818284" indent="0">
              <a:buNone/>
              <a:defRPr sz="1600"/>
            </a:lvl6pPr>
            <a:lvl7pPr marL="2181941" indent="0">
              <a:buNone/>
              <a:defRPr sz="1600"/>
            </a:lvl7pPr>
            <a:lvl8pPr marL="2545598" indent="0">
              <a:buNone/>
              <a:defRPr sz="1600"/>
            </a:lvl8pPr>
            <a:lvl9pPr marL="2909255" indent="0">
              <a:buNone/>
              <a:defRPr sz="1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048" y="28626155"/>
            <a:ext cx="16459016" cy="4291541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BF96D-63AA-48B4-86F1-3396FAA0E99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251200"/>
            <a:ext cx="2331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0566400"/>
            <a:ext cx="23317200" cy="219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74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600" y="33324800"/>
            <a:ext cx="868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ct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6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9062F27-410B-4FCC-9E48-0A90623FBBE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2pPr>
      <a:lvl3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3pPr>
      <a:lvl4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4pPr>
      <a:lvl5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5pPr>
      <a:lvl6pPr marL="363657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6pPr>
      <a:lvl7pPr marL="727314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7pPr>
      <a:lvl8pPr marL="1090971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8pPr>
      <a:lvl9pPr marL="1454628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9pPr>
    </p:titleStyle>
    <p:bodyStyle>
      <a:lvl1pPr marL="1308100" indent="-1308100" algn="l" defTabSz="3490913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5275" indent="-1090613" algn="l" defTabSz="3490913" rtl="0" eaLnBrk="0" fontAlgn="base" hangingPunct="0">
        <a:spcBef>
          <a:spcPct val="20000"/>
        </a:spcBef>
        <a:spcAft>
          <a:spcPct val="0"/>
        </a:spcAft>
        <a:buChar char="–"/>
        <a:defRPr sz="10700">
          <a:solidFill>
            <a:schemeClr val="tx1"/>
          </a:solidFill>
          <a:latin typeface="+mn-lt"/>
          <a:ea typeface="ＭＳ Ｐゴシック" pitchFamily="-65" charset="-128"/>
        </a:defRPr>
      </a:lvl2pPr>
      <a:lvl3pPr marL="4362450" indent="-871538" algn="l" defTabSz="3490913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ＭＳ Ｐゴシック" pitchFamily="-65" charset="-128"/>
        </a:defRPr>
      </a:lvl3pPr>
      <a:lvl4pPr marL="6108700" indent="-871538" algn="l" defTabSz="3490913" rtl="0" eaLnBrk="0" fontAlgn="base" hangingPunct="0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  <a:ea typeface="ＭＳ Ｐゴシック" pitchFamily="-65" charset="-128"/>
        </a:defRPr>
      </a:lvl4pPr>
      <a:lvl5pPr marL="7854950" indent="-871538" algn="l" defTabSz="3490913" rtl="0" eaLnBrk="0" fontAlgn="base" hangingPunct="0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  <a:ea typeface="ＭＳ Ｐゴシック" pitchFamily="-65" charset="-128"/>
        </a:defRPr>
      </a:lvl5pPr>
      <a:lvl6pPr marL="8218898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582555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8946212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309869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657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731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097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62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828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94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559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9255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 descr="A blue and white square with points&#10;&#10;Description automatically generated">
            <a:extLst>
              <a:ext uri="{FF2B5EF4-FFF2-40B4-BE49-F238E27FC236}">
                <a16:creationId xmlns:a16="http://schemas.microsoft.com/office/drawing/2014/main" id="{751A40AC-BF38-779A-7E2C-CCA2C60BF3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78" y="16820822"/>
            <a:ext cx="1921649" cy="1921649"/>
          </a:xfrm>
          <a:prstGeom prst="rect">
            <a:avLst/>
          </a:prstGeom>
        </p:spPr>
      </p:pic>
      <p:pic>
        <p:nvPicPr>
          <p:cNvPr id="205" name="Picture 204" descr="A black and grey icon of a file&#10;&#10;Description automatically generated">
            <a:extLst>
              <a:ext uri="{FF2B5EF4-FFF2-40B4-BE49-F238E27FC236}">
                <a16:creationId xmlns:a16="http://schemas.microsoft.com/office/drawing/2014/main" id="{E8124741-D2E1-0A77-B27D-CCCF932D5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765" y="14614559"/>
            <a:ext cx="1799819" cy="1799819"/>
          </a:xfrm>
          <a:prstGeom prst="rect">
            <a:avLst/>
          </a:prstGeom>
        </p:spPr>
      </p:pic>
      <p:sp>
        <p:nvSpPr>
          <p:cNvPr id="83" name="Rounded Rectangle 82"/>
          <p:cNvSpPr/>
          <p:nvPr/>
        </p:nvSpPr>
        <p:spPr>
          <a:xfrm>
            <a:off x="228599" y="22912101"/>
            <a:ext cx="17186274" cy="12103587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536439" y="451408"/>
            <a:ext cx="16312570" cy="16002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4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PASS : Physically-Aware Secure Software Execution</a:t>
            </a:r>
          </a:p>
        </p:txBody>
      </p:sp>
      <p:sp>
        <p:nvSpPr>
          <p:cNvPr id="1037" name="Line 3"/>
          <p:cNvSpPr>
            <a:spLocks noChangeShapeType="1"/>
          </p:cNvSpPr>
          <p:nvPr/>
        </p:nvSpPr>
        <p:spPr bwMode="auto">
          <a:xfrm flipV="1">
            <a:off x="0" y="2971799"/>
            <a:ext cx="27432000" cy="45719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/>
            <a:tailEnd/>
          </a:ln>
        </p:spPr>
        <p:txBody>
          <a:bodyPr lIns="72731" tIns="36366" rIns="72731" bIns="36366"/>
          <a:lstStyle/>
          <a:p>
            <a:endParaRPr lang="en-US"/>
          </a:p>
        </p:txBody>
      </p:sp>
      <p:sp>
        <p:nvSpPr>
          <p:cNvPr id="1038" name="Rectangle 118"/>
          <p:cNvSpPr>
            <a:spLocks noChangeArrowheads="1"/>
          </p:cNvSpPr>
          <p:nvPr/>
        </p:nvSpPr>
        <p:spPr bwMode="auto">
          <a:xfrm>
            <a:off x="0" y="0"/>
            <a:ext cx="27432000" cy="36576000"/>
          </a:xfrm>
          <a:prstGeom prst="rect">
            <a:avLst/>
          </a:prstGeom>
          <a:noFill/>
          <a:ln w="139700">
            <a:solidFill>
              <a:schemeClr val="tx2"/>
            </a:solidFill>
            <a:miter lim="800000"/>
            <a:headEnd/>
            <a:tailEnd/>
          </a:ln>
        </p:spPr>
        <p:txBody>
          <a:bodyPr wrap="none" lIns="72731" tIns="36366" rIns="72731" bIns="36366" anchor="ctr"/>
          <a:lstStyle/>
          <a:p>
            <a:pPr algn="ctr"/>
            <a:endParaRPr lang="en-US" sz="1900" b="1">
              <a:solidFill>
                <a:srgbClr val="FF0000"/>
              </a:solidFill>
              <a:cs typeface="Tahoma" pitchFamily="34" charset="0"/>
            </a:endParaRPr>
          </a:p>
        </p:txBody>
      </p:sp>
      <p:sp>
        <p:nvSpPr>
          <p:cNvPr id="1039" name="Rectangle 374"/>
          <p:cNvSpPr>
            <a:spLocks noChangeArrowheads="1"/>
          </p:cNvSpPr>
          <p:nvPr/>
        </p:nvSpPr>
        <p:spPr bwMode="auto">
          <a:xfrm>
            <a:off x="4921710" y="3996267"/>
            <a:ext cx="322945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1040" name="Rectangle 412"/>
          <p:cNvSpPr>
            <a:spLocks noChangeArrowheads="1"/>
          </p:cNvSpPr>
          <p:nvPr/>
        </p:nvSpPr>
        <p:spPr bwMode="auto">
          <a:xfrm>
            <a:off x="20947368" y="22774262"/>
            <a:ext cx="295213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Summary</a:t>
            </a:r>
          </a:p>
        </p:txBody>
      </p:sp>
      <p:sp>
        <p:nvSpPr>
          <p:cNvPr id="1041" name="Rectangle 414"/>
          <p:cNvSpPr>
            <a:spLocks noChangeArrowheads="1"/>
          </p:cNvSpPr>
          <p:nvPr/>
        </p:nvSpPr>
        <p:spPr bwMode="auto">
          <a:xfrm>
            <a:off x="19673778" y="31420008"/>
            <a:ext cx="5592284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Acknowledgments</a:t>
            </a:r>
          </a:p>
        </p:txBody>
      </p:sp>
      <p:sp>
        <p:nvSpPr>
          <p:cNvPr id="1044" name="Rectangle 109"/>
          <p:cNvSpPr>
            <a:spLocks noChangeArrowheads="1"/>
          </p:cNvSpPr>
          <p:nvPr/>
        </p:nvSpPr>
        <p:spPr bwMode="auto">
          <a:xfrm>
            <a:off x="92366" y="1705110"/>
            <a:ext cx="2743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Arunabho Basu, Mridha Md Mashahedur Rahman, Pantha </a:t>
            </a:r>
            <a:r>
              <a:rPr lang="en-US" sz="2400" b="1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Pratim</a:t>
            </a:r>
            <a: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Sarker, </a:t>
            </a:r>
            <a:b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Rakibul Hassan, </a:t>
            </a:r>
            <a:r>
              <a:rPr lang="en-US" sz="2400" b="1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Farimah</a:t>
            </a:r>
            <a: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Farahmandi</a:t>
            </a:r>
            <a:r>
              <a:rPr lang="en-US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Mark M. Tehranipoor</a:t>
            </a:r>
            <a:endParaRPr lang="en-US" sz="2400" b="1" baseline="3000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5" name="Rectangle 110"/>
          <p:cNvSpPr>
            <a:spLocks noChangeArrowheads="1"/>
          </p:cNvSpPr>
          <p:nvPr/>
        </p:nvSpPr>
        <p:spPr bwMode="auto">
          <a:xfrm>
            <a:off x="0" y="2527067"/>
            <a:ext cx="2743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aseline="30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University of Florida, Gainesville, Florida</a:t>
            </a:r>
            <a:endParaRPr lang="en-US" sz="240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66" name="Rectangle 111"/>
          <p:cNvSpPr>
            <a:spLocks noChangeArrowheads="1"/>
          </p:cNvSpPr>
          <p:nvPr/>
        </p:nvSpPr>
        <p:spPr bwMode="auto">
          <a:xfrm>
            <a:off x="438151" y="4807803"/>
            <a:ext cx="13487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Is my software aware that it’s running on vulnerable hardware?</a:t>
            </a:r>
          </a:p>
          <a:p>
            <a:pPr marL="342900" indent="-342900">
              <a:buClr>
                <a:srgbClr val="000099"/>
              </a:buClr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Can it mitigate or patch underlying hardware vulnerabilities to ensure more secure execution?</a:t>
            </a:r>
          </a:p>
        </p:txBody>
      </p:sp>
      <p:sp>
        <p:nvSpPr>
          <p:cNvPr id="1047" name="Rectangle 115"/>
          <p:cNvSpPr>
            <a:spLocks noChangeArrowheads="1"/>
          </p:cNvSpPr>
          <p:nvPr/>
        </p:nvSpPr>
        <p:spPr bwMode="auto">
          <a:xfrm>
            <a:off x="2057400" y="6248400"/>
            <a:ext cx="952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Background</a:t>
            </a:r>
            <a:endParaRPr lang="en-US" sz="48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8600" y="3962400"/>
            <a:ext cx="13487400" cy="19050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0" name="Rounded Rectangle 69"/>
          <p:cNvSpPr/>
          <p:nvPr/>
        </p:nvSpPr>
        <p:spPr>
          <a:xfrm>
            <a:off x="228600" y="6199347"/>
            <a:ext cx="13487400" cy="705225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6" name="Rounded Rectangle 75"/>
          <p:cNvSpPr/>
          <p:nvPr/>
        </p:nvSpPr>
        <p:spPr>
          <a:xfrm>
            <a:off x="17643476" y="31384077"/>
            <a:ext cx="9559924" cy="352115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1" name="Rounded Rectangle 80"/>
          <p:cNvSpPr/>
          <p:nvPr/>
        </p:nvSpPr>
        <p:spPr>
          <a:xfrm>
            <a:off x="17643475" y="22754691"/>
            <a:ext cx="9559924" cy="4821124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2" name="Rectangle 80"/>
          <p:cNvSpPr>
            <a:spLocks noChangeArrowheads="1"/>
          </p:cNvSpPr>
          <p:nvPr/>
        </p:nvSpPr>
        <p:spPr bwMode="auto">
          <a:xfrm>
            <a:off x="1" y="158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1084" name="Rectangle 81"/>
          <p:cNvSpPr>
            <a:spLocks noChangeArrowheads="1"/>
          </p:cNvSpPr>
          <p:nvPr/>
        </p:nvSpPr>
        <p:spPr bwMode="auto">
          <a:xfrm>
            <a:off x="1" y="2063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17643476" y="27931500"/>
            <a:ext cx="9559924" cy="309689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7" name="Rectangle 412"/>
          <p:cNvSpPr>
            <a:spLocks noChangeArrowheads="1"/>
          </p:cNvSpPr>
          <p:nvPr/>
        </p:nvSpPr>
        <p:spPr bwMode="auto">
          <a:xfrm>
            <a:off x="20606112" y="27973002"/>
            <a:ext cx="3763385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13868400" y="3962400"/>
            <a:ext cx="13335000" cy="9289197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09" name="Rectangle 115"/>
          <p:cNvSpPr>
            <a:spLocks noChangeArrowheads="1"/>
          </p:cNvSpPr>
          <p:nvPr/>
        </p:nvSpPr>
        <p:spPr bwMode="auto">
          <a:xfrm>
            <a:off x="17373600" y="411480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Problem Statement</a:t>
            </a:r>
            <a:endParaRPr lang="en-US" sz="48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1" name="Rectangle 115"/>
          <p:cNvSpPr>
            <a:spLocks noChangeArrowheads="1"/>
          </p:cNvSpPr>
          <p:nvPr/>
        </p:nvSpPr>
        <p:spPr bwMode="auto">
          <a:xfrm>
            <a:off x="4610100" y="13925916"/>
            <a:ext cx="1889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48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1" name="Rectangle 115"/>
          <p:cNvSpPr>
            <a:spLocks noChangeArrowheads="1"/>
          </p:cNvSpPr>
          <p:nvPr/>
        </p:nvSpPr>
        <p:spPr bwMode="auto">
          <a:xfrm>
            <a:off x="4803469" y="22927802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en-US" sz="4800" b="1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9" name="Rectangle 5"/>
          <p:cNvSpPr txBox="1">
            <a:spLocks noChangeArrowheads="1"/>
          </p:cNvSpPr>
          <p:nvPr/>
        </p:nvSpPr>
        <p:spPr bwMode="auto">
          <a:xfrm>
            <a:off x="13716000" y="15442826"/>
            <a:ext cx="1330239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222250">
              <a:lnSpc>
                <a:spcPct val="120000"/>
              </a:lnSpc>
              <a:spcBef>
                <a:spcPts val="0"/>
              </a:spcBef>
            </a:pPr>
            <a:r>
              <a:rPr lang="en-US" altLang="zh-CN" sz="2400" b="1" u="sng">
                <a:latin typeface="Arial" charset="0"/>
                <a:ea typeface="Arial" charset="0"/>
                <a:cs typeface="Arial" charset="0"/>
              </a:rPr>
              <a:t>Objectives</a:t>
            </a:r>
          </a:p>
          <a:p>
            <a:pPr marL="877888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Effective Modeling of Physical 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ulnerabilities to make the compiler Physically-Aware</a:t>
            </a:r>
          </a:p>
          <a:p>
            <a:pPr marL="877888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implement and demonstrate 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hysical 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ardening </a:t>
            </a: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compilation</a:t>
            </a:r>
            <a:r>
              <a:rPr lang="en-US" sz="24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against Physical Attacks</a:t>
            </a:r>
          </a:p>
          <a:p>
            <a:pPr marL="222250">
              <a:lnSpc>
                <a:spcPct val="120000"/>
              </a:lnSpc>
              <a:spcBef>
                <a:spcPts val="0"/>
              </a:spcBef>
            </a:pPr>
            <a:endParaRPr lang="en-US" altLang="zh-CN" sz="2400" b="1" u="sng">
              <a:latin typeface="Arial" charset="0"/>
              <a:ea typeface="Arial" charset="0"/>
              <a:cs typeface="Arial" charset="0"/>
            </a:endParaRPr>
          </a:p>
          <a:p>
            <a:pPr marL="222250">
              <a:lnSpc>
                <a:spcPct val="120000"/>
              </a:lnSpc>
              <a:spcBef>
                <a:spcPts val="0"/>
              </a:spcBef>
            </a:pPr>
            <a:r>
              <a:rPr lang="en-US" altLang="zh-CN" sz="2400" b="1" u="sng">
                <a:latin typeface="Arial" charset="0"/>
                <a:ea typeface="Arial" charset="0"/>
                <a:cs typeface="Arial" charset="0"/>
              </a:rPr>
              <a:t>Highlights of our proposed workflow</a:t>
            </a:r>
            <a:r>
              <a:rPr lang="en-US" altLang="zh-CN" sz="2400" b="1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400" b="1" u="sng">
              <a:latin typeface="Arial" charset="0"/>
              <a:ea typeface="Arial" charset="0"/>
              <a:cs typeface="Arial" charset="0"/>
            </a:endParaRP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u="sng">
                <a:latin typeface="Arial" charset="0"/>
                <a:ea typeface="Arial" charset="0"/>
                <a:cs typeface="Arial" charset="0"/>
              </a:rPr>
              <a:t>Fast and Powerful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 : </a:t>
            </a: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Addressing physical threats during code compilation is </a:t>
            </a:r>
            <a:r>
              <a:rPr lang="en-US" altLang="zh-CN" sz="2400" b="0" i="1">
                <a:latin typeface="Arial" charset="0"/>
                <a:ea typeface="Arial" charset="0"/>
                <a:cs typeface="Arial" charset="0"/>
              </a:rPr>
              <a:t>fast and powerful</a:t>
            </a:r>
            <a:r>
              <a:rPr lang="en-US" altLang="zh-CN" sz="2400" i="1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because compiler links the hardware and software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u="sng">
                <a:latin typeface="Arial" charset="0"/>
                <a:ea typeface="Arial" charset="0"/>
                <a:cs typeface="Arial" charset="0"/>
              </a:rPr>
              <a:t>Scalable and Cost effective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 : When physical vulnerabilities are discovered post-silicon stage, their hardening can be added to our framework, saving expensive chip callbacks 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 u="sng">
                <a:latin typeface="Arial" charset="0"/>
                <a:ea typeface="Arial" charset="0"/>
                <a:cs typeface="Arial" charset="0"/>
              </a:rPr>
              <a:t>Secure Coding</a:t>
            </a: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: Our physical models also inform software developers about underlying vulnerabilities in hardware</a:t>
            </a:r>
            <a:endParaRPr lang="en-US" altLang="zh-CN" sz="2400" b="0">
              <a:latin typeface="Arial" charset="0"/>
              <a:ea typeface="Arial" charset="0"/>
              <a:cs typeface="Arial" charset="0"/>
            </a:endParaRPr>
          </a:p>
          <a:p>
            <a:pPr marL="877888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en-US" altLang="zh-CN" sz="180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defTabSz="3490913" eaLnBrk="0" hangingPunct="0">
              <a:spcBef>
                <a:spcPts val="0"/>
              </a:spcBef>
              <a:defRPr/>
            </a:pPr>
            <a:endParaRPr lang="en-US" sz="2800" kern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220" name="Rectangle 5"/>
          <p:cNvSpPr txBox="1">
            <a:spLocks noChangeArrowheads="1"/>
          </p:cNvSpPr>
          <p:nvPr/>
        </p:nvSpPr>
        <p:spPr bwMode="auto">
          <a:xfrm>
            <a:off x="390396" y="7041297"/>
            <a:ext cx="713600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400050" indent="-177800"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2400" b="1" u="sng">
                <a:latin typeface="Arial" charset="0"/>
                <a:ea typeface="Arial" charset="0"/>
                <a:cs typeface="Arial" charset="0"/>
              </a:rPr>
              <a:t>Existing efforts in Compiler Hardening against Vulnerabilities </a:t>
            </a:r>
          </a:p>
          <a:p>
            <a:pPr marL="565150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C/C++ codes are susceptible to memory safety and control flow violations</a:t>
            </a:r>
          </a:p>
          <a:p>
            <a:pPr marL="565150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Hardening at compilation enhance security and stability of compiled code </a:t>
            </a:r>
          </a:p>
          <a:p>
            <a:pPr marL="565150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Compilers can harden code when security flags are enabled</a:t>
            </a:r>
          </a:p>
          <a:p>
            <a:pPr marL="565150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Existing hardening techniques address software level vulnerabilities</a:t>
            </a:r>
          </a:p>
          <a:p>
            <a:pPr marL="565150" indent="-342900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They fail to address physical attack vulnerabilities because much of physical attributes are abstracted at software level</a:t>
            </a:r>
            <a:br>
              <a:rPr lang="en-US" altLang="zh-CN" sz="2400">
                <a:latin typeface="Arial" charset="0"/>
                <a:ea typeface="Arial" charset="0"/>
                <a:cs typeface="Arial" charset="0"/>
              </a:rPr>
            </a:br>
            <a:endParaRPr lang="en-US" altLang="zh-CN" sz="24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FC1EC-F7A5-3DC0-0FEB-1243A7AD9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1853" y="35155347"/>
            <a:ext cx="2511770" cy="1170534"/>
          </a:xfrm>
          <a:prstGeom prst="rect">
            <a:avLst/>
          </a:prstGeom>
        </p:spPr>
      </p:pic>
      <p:pic>
        <p:nvPicPr>
          <p:cNvPr id="5" name="Picture 4" descr="A blue logo with white text&#10;&#10;Description automatically generated">
            <a:extLst>
              <a:ext uri="{FF2B5EF4-FFF2-40B4-BE49-F238E27FC236}">
                <a16:creationId xmlns:a16="http://schemas.microsoft.com/office/drawing/2014/main" id="{91F456D5-A4F4-3ED2-4C23-C7BCB62F4E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7" y="208217"/>
            <a:ext cx="6425253" cy="2689078"/>
          </a:xfrm>
          <a:prstGeom prst="rect">
            <a:avLst/>
          </a:prstGeom>
        </p:spPr>
      </p:pic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E2ED783-ACE4-319D-2290-9335E66E50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853" y="214097"/>
            <a:ext cx="2511770" cy="2492374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566B5C36-90ED-5E39-A3B6-9316C9A1F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2825" y="32141707"/>
            <a:ext cx="100564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defTabSz="3490913" eaLnBrk="0" hangingPunct="0">
              <a:spcBef>
                <a:spcPts val="0"/>
              </a:spcBef>
              <a:defRPr/>
            </a:pPr>
            <a: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This project has been made possible by the funding provided by </a:t>
            </a:r>
            <a:r>
              <a:rPr lang="en-US" sz="2400" b="1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SRC (GRC #3315)</a:t>
            </a:r>
            <a: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 and the resources and facilities provided by Florida Institute of Cyber Security. We also want to share our deepest gratitude for Dr Mark </a:t>
            </a:r>
            <a:r>
              <a:rPr lang="en-US" sz="2400" kern="0" err="1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Tehranipoor</a:t>
            </a:r>
            <a: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 and Dr Farimah </a:t>
            </a:r>
            <a:r>
              <a:rPr lang="en-US" sz="2400" kern="0" err="1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Farahmandi</a:t>
            </a:r>
            <a: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 for their invaluable advice and Dr Rakibul Hassan for </a:t>
            </a:r>
            <a:b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</a:br>
            <a:r>
              <a:rPr lang="en-US" sz="2400" kern="0">
                <a:latin typeface="Arial" panose="020B0604020202020204" pitchFamily="34" charset="0"/>
                <a:ea typeface="ＭＳ Ｐゴシック" pitchFamily="-65" charset="-128"/>
                <a:cs typeface="Arial" pitchFamily="34" charset="0"/>
              </a:rPr>
              <a:t>his continuous guidance and support every step of the way.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3B5984B-41EF-51AF-3AE4-B923DEB8D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2824" y="28648137"/>
            <a:ext cx="9335569" cy="111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>
            <a:defPPr>
              <a:defRPr lang="en-CA"/>
            </a:defPPr>
            <a:lvl1pPr marL="342900" indent="-342900" algn="just">
              <a:buFont typeface="Arial" panose="020B0604020202020204" pitchFamily="34" charset="0"/>
              <a:buChar char="•"/>
              <a:defRPr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Improve the precision of our current modeling of Laser Fault Injection</a:t>
            </a:r>
          </a:p>
          <a:p>
            <a:r>
              <a:rPr lang="en-US"/>
              <a:t>Model other categories of physical attacks such as clock/voltage glitching and side-channel attacks</a:t>
            </a:r>
          </a:p>
          <a:p>
            <a:r>
              <a:rPr lang="en-US"/>
              <a:t>Extend the hardening database for this physically-aware compiler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6F50B6A-778B-66DF-CB0E-FE15A25B1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3474" y="23487677"/>
            <a:ext cx="9688662" cy="111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We proposed a novel hardening flow that allows to address Fault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njection Vulnerabilities at the software compilation stage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Our approach models Fault-Injection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ttacks based on physical design characteristics, facilitating secure software compilations with low-cost and effective </a:t>
            </a:r>
            <a:r>
              <a:rPr lang="en-US" sz="2400" b="0" i="0" u="sng" strike="noStrike" baseline="0">
                <a:latin typeface="Arial" panose="020B0604020202020204" pitchFamily="34" charset="0"/>
                <a:cs typeface="Arial" panose="020B0604020202020204" pitchFamily="34" charset="0"/>
              </a:rPr>
              <a:t>physically-aware hardening techniques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>
                <a:latin typeface="Arial" panose="020B0604020202020204" pitchFamily="34" charset="0"/>
                <a:cs typeface="Arial" panose="020B0604020202020204" pitchFamily="34" charset="0"/>
              </a:rPr>
              <a:t>We demonstrated that a critical conditional branch in a password-checking application could be protected against laser fault-injection attacks by reorganizing the assembly instructions during the compilation stage</a:t>
            </a:r>
            <a:endParaRPr lang="en-US" altLang="zh-CN" sz="24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EABE294-4E3C-145D-8809-C869B5D8F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28031" y="5234935"/>
            <a:ext cx="8649523" cy="767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466725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u="sng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Need to protect security assets from Physical Attacks</a:t>
            </a:r>
          </a:p>
          <a:p>
            <a:pPr marL="830263" lvl="1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Most components of modern SoCs store some security asset like </a:t>
            </a: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On-device keys</a:t>
            </a:r>
            <a:r>
              <a:rPr lang="en-US" altLang="zh-CN" sz="24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, </a:t>
            </a: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Manufacturer firmware, etc.</a:t>
            </a:r>
          </a:p>
          <a:p>
            <a:pPr marL="466725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u="sng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Software running on vulnerable hardware                                    is not secure</a:t>
            </a:r>
          </a:p>
          <a:p>
            <a:pPr marL="830263" lvl="1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Software execution is susceptible to both software and hardware attacks</a:t>
            </a:r>
          </a:p>
          <a:p>
            <a:pPr marL="830263" lvl="1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Physical attack targets the </a:t>
            </a:r>
            <a:r>
              <a:rPr lang="en-US" altLang="zh-CN" sz="240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physical logic </a:t>
            </a: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implementations, bypassing upper-level security measures</a:t>
            </a:r>
          </a:p>
          <a:p>
            <a:pPr marL="585788" lvl="1" indent="0" algn="just">
              <a:lnSpc>
                <a:spcPct val="120000"/>
              </a:lnSpc>
              <a:spcBef>
                <a:spcPts val="0"/>
              </a:spcBef>
            </a:pPr>
            <a:endParaRPr lang="en-US" altLang="zh-CN" sz="2400" b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466725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1" u="sng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Software developers/compilers are not informed of physical attacks</a:t>
            </a:r>
            <a:r>
              <a:rPr lang="en-US" altLang="zh-CN" sz="2400" b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(like Fault Injection Attacks)</a:t>
            </a:r>
          </a:p>
          <a:p>
            <a:pPr marL="830263" lvl="1" indent="-244475" algn="just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400" b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The only existing physical modeling in compilers is based on unrealistic software-based predictions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8E0240-18A0-2378-082F-B33A41CD9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69920" y="6676583"/>
            <a:ext cx="4615169" cy="3881650"/>
          </a:xfrm>
          <a:prstGeom prst="rect">
            <a:avLst/>
          </a:prstGeom>
        </p:spPr>
      </p:pic>
      <p:pic>
        <p:nvPicPr>
          <p:cNvPr id="13" name="Picture 12" descr="A blue graph with a line&#10;&#10;Description automatically generated">
            <a:extLst>
              <a:ext uri="{FF2B5EF4-FFF2-40B4-BE49-F238E27FC236}">
                <a16:creationId xmlns:a16="http://schemas.microsoft.com/office/drawing/2014/main" id="{4E591DAC-DBBF-3D9B-BE0E-2D33E4AD8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396" y="7206579"/>
            <a:ext cx="5662235" cy="2097960"/>
          </a:xfrm>
          <a:prstGeom prst="rect">
            <a:avLst/>
          </a:prstGeom>
        </p:spPr>
      </p:pic>
      <p:pic>
        <p:nvPicPr>
          <p:cNvPr id="14" name="Picture 13" descr="A colorful pie chart with a few pins&#10;&#10;Description automatically generated">
            <a:extLst>
              <a:ext uri="{FF2B5EF4-FFF2-40B4-BE49-F238E27FC236}">
                <a16:creationId xmlns:a16="http://schemas.microsoft.com/office/drawing/2014/main" id="{A1AF5311-E95F-31C3-5D91-D7AB46BFE2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63" y="10249490"/>
            <a:ext cx="3661133" cy="1929516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:a16="http://schemas.microsoft.com/office/drawing/2014/main" id="{FA605DC6-92C1-EA46-0C2E-9EEFA8A3D8BE}"/>
              </a:ext>
            </a:extLst>
          </p:cNvPr>
          <p:cNvSpPr txBox="1"/>
          <p:nvPr/>
        </p:nvSpPr>
        <p:spPr>
          <a:xfrm>
            <a:off x="6952908" y="9282238"/>
            <a:ext cx="719004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  <a:sym typeface="Gill Sans Light"/>
              </a:rPr>
              <a:t>Microsoft says around 70% of security updates address </a:t>
            </a:r>
            <a:br>
              <a:rPr lang="en-US">
                <a:latin typeface="Arial" charset="0"/>
                <a:cs typeface="Arial" charset="0"/>
                <a:sym typeface="Gill Sans Light"/>
              </a:rPr>
            </a:br>
            <a:r>
              <a:rPr lang="en-US">
                <a:latin typeface="Arial" charset="0"/>
                <a:cs typeface="Arial" charset="0"/>
                <a:sym typeface="Gill Sans Light"/>
              </a:rPr>
              <a:t>memory safety vulnerabilities in their products</a:t>
            </a:r>
          </a:p>
          <a:p>
            <a:pPr algn="ctr"/>
            <a:r>
              <a:rPr lang="en-US" altLang="zh-CN">
                <a:latin typeface="Arial" charset="0"/>
                <a:ea typeface="Arial" charset="0"/>
                <a:cs typeface="Arial" charset="0"/>
                <a:sym typeface="Gill Sans Light"/>
              </a:rPr>
              <a:t>Source : Microsoft</a:t>
            </a:r>
            <a:endParaRPr lang="en-US" altLang="zh-CN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7A6610-740E-66FA-6630-997BAE0D2FEF}"/>
              </a:ext>
            </a:extLst>
          </p:cNvPr>
          <p:cNvSpPr txBox="1"/>
          <p:nvPr/>
        </p:nvSpPr>
        <p:spPr>
          <a:xfrm>
            <a:off x="7526402" y="12175867"/>
            <a:ext cx="604305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  <a:sym typeface="Gill Sans Light"/>
              </a:rPr>
              <a:t>Google says up to 70% of addressable security issues in </a:t>
            </a:r>
            <a:br>
              <a:rPr lang="en-US">
                <a:latin typeface="Arial" charset="0"/>
                <a:cs typeface="Arial" charset="0"/>
                <a:sym typeface="Gill Sans Light"/>
              </a:rPr>
            </a:br>
            <a:r>
              <a:rPr lang="en-US">
                <a:latin typeface="Arial" charset="0"/>
                <a:cs typeface="Arial" charset="0"/>
                <a:sym typeface="Gill Sans Light"/>
              </a:rPr>
              <a:t>Google Chrome are related to memory safety.</a:t>
            </a:r>
          </a:p>
          <a:p>
            <a:pPr algn="ctr"/>
            <a:r>
              <a:rPr lang="en-US">
                <a:latin typeface="Arial" charset="0"/>
                <a:cs typeface="Arial" charset="0"/>
                <a:sym typeface="Gill Sans Light"/>
              </a:rPr>
              <a:t>Source : Google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4E9F16F4-0A9F-326E-6C96-B614101D9A45}"/>
              </a:ext>
            </a:extLst>
          </p:cNvPr>
          <p:cNvSpPr txBox="1">
            <a:spLocks/>
          </p:cNvSpPr>
          <p:nvPr/>
        </p:nvSpPr>
        <p:spPr>
          <a:xfrm>
            <a:off x="22367236" y="10552132"/>
            <a:ext cx="4762616" cy="10201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20000"/>
              </a:spcBef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The various security assets in a modern Intel SoC that needs to be protected. 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Source: Intel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79327" y="13659744"/>
            <a:ext cx="26974800" cy="868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FB40638A-2ADC-DEA4-E14E-00BCEB95615C}"/>
              </a:ext>
            </a:extLst>
          </p:cNvPr>
          <p:cNvSpPr txBox="1"/>
          <p:nvPr/>
        </p:nvSpPr>
        <p:spPr>
          <a:xfrm>
            <a:off x="2057400" y="21774349"/>
            <a:ext cx="1177867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latin typeface="Arial" charset="0"/>
                <a:cs typeface="Arial" charset="0"/>
                <a:sym typeface="Gill Sans Light"/>
              </a:rPr>
              <a:t>Workflow for Hardening Software against Physical Attacks during compilation</a:t>
            </a:r>
          </a:p>
        </p:txBody>
      </p:sp>
      <p:pic>
        <p:nvPicPr>
          <p:cNvPr id="464" name="Picture 463">
            <a:extLst>
              <a:ext uri="{FF2B5EF4-FFF2-40B4-BE49-F238E27FC236}">
                <a16:creationId xmlns:a16="http://schemas.microsoft.com/office/drawing/2014/main" id="{3F8C93B3-01B7-6BE6-1D31-625B6F4CA7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5405" y="23739088"/>
            <a:ext cx="5898830" cy="3932553"/>
          </a:xfrm>
          <a:prstGeom prst="rect">
            <a:avLst/>
          </a:prstGeom>
        </p:spPr>
      </p:pic>
      <p:pic>
        <p:nvPicPr>
          <p:cNvPr id="465" name="Picture 464">
            <a:extLst>
              <a:ext uri="{FF2B5EF4-FFF2-40B4-BE49-F238E27FC236}">
                <a16:creationId xmlns:a16="http://schemas.microsoft.com/office/drawing/2014/main" id="{E50FEEAE-CF8D-FD1B-2C5A-286280FDC1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499" y="32165392"/>
            <a:ext cx="8000999" cy="2059081"/>
          </a:xfrm>
          <a:prstGeom prst="rect">
            <a:avLst/>
          </a:prstGeom>
        </p:spPr>
      </p:pic>
      <p:sp>
        <p:nvSpPr>
          <p:cNvPr id="468" name="TextBox 467">
            <a:extLst>
              <a:ext uri="{FF2B5EF4-FFF2-40B4-BE49-F238E27FC236}">
                <a16:creationId xmlns:a16="http://schemas.microsoft.com/office/drawing/2014/main" id="{7A63CA90-B9EA-22CB-578B-3000807940D7}"/>
              </a:ext>
            </a:extLst>
          </p:cNvPr>
          <p:cNvSpPr txBox="1"/>
          <p:nvPr/>
        </p:nvSpPr>
        <p:spPr>
          <a:xfrm>
            <a:off x="1887659" y="27937313"/>
            <a:ext cx="501204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0">
                <a:latin typeface="Arial" charset="0"/>
                <a:ea typeface="Arial" charset="0"/>
                <a:cs typeface="Arial" charset="0"/>
              </a:rPr>
              <a:t>Fig (a) : SPICE model simulating Standard Cell under Laser Fault Injection Attack</a:t>
            </a:r>
            <a:endParaRPr kumimoji="0" lang="en-US" sz="1800" b="1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Helvetica"/>
              <a:cs typeface="Arial" panose="020B0604020202020204" pitchFamily="34" charset="0"/>
              <a:sym typeface="Helvetica"/>
            </a:endParaRPr>
          </a:p>
        </p:txBody>
      </p: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52B8DF07-0FF9-0ACD-AA10-43E2CD3AD32A}"/>
              </a:ext>
            </a:extLst>
          </p:cNvPr>
          <p:cNvCxnSpPr>
            <a:cxnSpLocks/>
          </p:cNvCxnSpPr>
          <p:nvPr/>
        </p:nvCxnSpPr>
        <p:spPr>
          <a:xfrm>
            <a:off x="10981893" y="29010855"/>
            <a:ext cx="0" cy="63798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BFCE1A96-9541-864D-092D-1AFE5490EAF7}"/>
              </a:ext>
            </a:extLst>
          </p:cNvPr>
          <p:cNvCxnSpPr>
            <a:cxnSpLocks/>
          </p:cNvCxnSpPr>
          <p:nvPr/>
        </p:nvCxnSpPr>
        <p:spPr>
          <a:xfrm>
            <a:off x="13111131" y="30802140"/>
            <a:ext cx="82018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1" name="TextBox 470">
            <a:extLst>
              <a:ext uri="{FF2B5EF4-FFF2-40B4-BE49-F238E27FC236}">
                <a16:creationId xmlns:a16="http://schemas.microsoft.com/office/drawing/2014/main" id="{A6A70303-42A8-4349-6E2E-76EC80C2588D}"/>
              </a:ext>
            </a:extLst>
          </p:cNvPr>
          <p:cNvSpPr txBox="1"/>
          <p:nvPr/>
        </p:nvSpPr>
        <p:spPr>
          <a:xfrm>
            <a:off x="11122139" y="28969865"/>
            <a:ext cx="158018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Compile with GCC-RISCV</a:t>
            </a: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185E4F91-2143-3DFC-B54F-D83CE70B97AA}"/>
              </a:ext>
            </a:extLst>
          </p:cNvPr>
          <p:cNvSpPr txBox="1"/>
          <p:nvPr/>
        </p:nvSpPr>
        <p:spPr>
          <a:xfrm>
            <a:off x="13111131" y="30940967"/>
            <a:ext cx="10192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Harden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8CE53622-A5D0-E1CA-AF37-4555624F7A7E}"/>
              </a:ext>
            </a:extLst>
          </p:cNvPr>
          <p:cNvSpPr txBox="1"/>
          <p:nvPr/>
        </p:nvSpPr>
        <p:spPr>
          <a:xfrm>
            <a:off x="13382930" y="28124835"/>
            <a:ext cx="187757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Source code in C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A1392EBA-FE28-1288-240E-D6C1F652610C}"/>
              </a:ext>
            </a:extLst>
          </p:cNvPr>
          <p:cNvSpPr txBox="1"/>
          <p:nvPr/>
        </p:nvSpPr>
        <p:spPr>
          <a:xfrm>
            <a:off x="9909600" y="32557817"/>
            <a:ext cx="27512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Assembly code compiled with built-in security flags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236CE266-EDB6-F659-BAE8-FC06B518ABB5}"/>
              </a:ext>
            </a:extLst>
          </p:cNvPr>
          <p:cNvSpPr txBox="1"/>
          <p:nvPr/>
        </p:nvSpPr>
        <p:spPr>
          <a:xfrm>
            <a:off x="14142953" y="32323317"/>
            <a:ext cx="22657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Hardened code from our proposed flow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A86B941-E933-5991-2F47-53603C70364D}"/>
              </a:ext>
            </a:extLst>
          </p:cNvPr>
          <p:cNvSpPr txBox="1"/>
          <p:nvPr/>
        </p:nvSpPr>
        <p:spPr>
          <a:xfrm>
            <a:off x="10241868" y="33387002"/>
            <a:ext cx="5625755" cy="933589"/>
          </a:xfrm>
          <a:prstGeom prst="rect">
            <a:avLst/>
          </a:prstGeom>
          <a:noFill/>
          <a:ln w="12700" cap="flat">
            <a:solidFill>
              <a:schemeClr val="tx2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1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Im</a:t>
            </a:r>
            <a:r>
              <a:rPr lang="en-US" sz="1800" i="1" u="sng">
                <a:solidFill>
                  <a:srgbClr val="000000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pact of</a:t>
            </a:r>
            <a:r>
              <a:rPr kumimoji="0" lang="en-US" sz="1800" b="0" i="1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 hardening</a:t>
            </a:r>
            <a:r>
              <a:rPr kumimoji="0" lang="en-US" sz="1800" b="0" i="1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 :</a:t>
            </a:r>
          </a:p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Faults modifying/bypassing the conditional jump will now directly lead to a </a:t>
            </a:r>
            <a:r>
              <a:rPr lang="en-US" sz="1800" b="1">
                <a:solidFill>
                  <a:srgbClr val="000000"/>
                </a:solidFill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password-checking failure</a:t>
            </a:r>
            <a:r>
              <a:rPr kumimoji="0" lang="en-US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"/>
                <a:cs typeface="Arial" panose="020B0604020202020204" pitchFamily="34" charset="0"/>
                <a:sym typeface="Helvetica"/>
              </a:rPr>
              <a:t> </a:t>
            </a:r>
          </a:p>
        </p:txBody>
      </p:sp>
      <p:sp>
        <p:nvSpPr>
          <p:cNvPr id="489" name="Rectangle 5">
            <a:extLst>
              <a:ext uri="{FF2B5EF4-FFF2-40B4-BE49-F238E27FC236}">
                <a16:creationId xmlns:a16="http://schemas.microsoft.com/office/drawing/2014/main" id="{882E36F0-067D-3C7D-59D0-8C9ACFE80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2969" y="24171901"/>
            <a:ext cx="8815831" cy="111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just" defTabSz="3490913" eaLnBrk="0" hangingPunct="0">
              <a:spcBef>
                <a:spcPts val="0"/>
              </a:spcBef>
              <a:defRPr/>
            </a:pPr>
            <a:r>
              <a:rPr lang="en-US" altLang="zh-CN" sz="2400" b="1" u="sng">
                <a:latin typeface="Arial" charset="0"/>
                <a:ea typeface="Arial" charset="0"/>
                <a:cs typeface="Arial" charset="0"/>
              </a:rPr>
              <a:t>Key Takeaways</a:t>
            </a:r>
            <a:r>
              <a:rPr lang="en-US" altLang="zh-CN" sz="2400" b="1">
                <a:latin typeface="Arial" charset="0"/>
                <a:ea typeface="Arial" charset="0"/>
                <a:cs typeface="Arial" charset="0"/>
              </a:rPr>
              <a:t> :</a:t>
            </a:r>
          </a:p>
          <a:p>
            <a:pPr marL="342900" indent="-342900" algn="just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Fig (a) shows that the physical impact of laser can be </a:t>
            </a:r>
            <a:r>
              <a:rPr lang="en-US" altLang="zh-CN" sz="2400" b="0" u="sng">
                <a:latin typeface="Arial" charset="0"/>
                <a:ea typeface="Arial" charset="0"/>
                <a:cs typeface="Arial" charset="0"/>
              </a:rPr>
              <a:t>modeled as extra current sources</a:t>
            </a: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 in SPICE simulations.</a:t>
            </a:r>
          </a:p>
          <a:p>
            <a:pPr marL="342900" indent="-342900" algn="just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Table (a) concludes that </a:t>
            </a:r>
            <a:r>
              <a:rPr lang="en-US" altLang="zh-CN" sz="2400" u="sng">
                <a:latin typeface="Arial" charset="0"/>
                <a:ea typeface="Arial" charset="0"/>
                <a:cs typeface="Arial" charset="0"/>
              </a:rPr>
              <a:t>some standard cells are more vulnerable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 to laser fault injection than others</a:t>
            </a:r>
          </a:p>
          <a:p>
            <a:pPr marL="342900" indent="-342900" algn="just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0">
                <a:latin typeface="Arial" charset="0"/>
                <a:ea typeface="Arial" charset="0"/>
                <a:cs typeface="Arial" charset="0"/>
              </a:rPr>
              <a:t>Fig (b) shows that rewriting </a:t>
            </a:r>
            <a:r>
              <a:rPr lang="en-US" altLang="zh-CN" sz="2400">
                <a:latin typeface="Arial" charset="0"/>
                <a:ea typeface="Arial" charset="0"/>
                <a:cs typeface="Arial" charset="0"/>
              </a:rPr>
              <a:t>conditional branches can harden it against fault injection attacks that aim to modify or bypass a conditional check instruction</a:t>
            </a:r>
            <a:endParaRPr lang="en-US" altLang="zh-CN" sz="2400" b="0">
              <a:latin typeface="Arial" charset="0"/>
              <a:ea typeface="Arial" charset="0"/>
              <a:cs typeface="Arial" charset="0"/>
            </a:endParaRPr>
          </a:p>
          <a:p>
            <a:pPr marL="342900" indent="-342900" algn="just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0" name="Rectangle 5">
            <a:extLst>
              <a:ext uri="{FF2B5EF4-FFF2-40B4-BE49-F238E27FC236}">
                <a16:creationId xmlns:a16="http://schemas.microsoft.com/office/drawing/2014/main" id="{32752360-88D4-C021-9FC4-DDC076CF8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42" y="28454591"/>
            <a:ext cx="8172594" cy="111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algn="just" defTabSz="3490913" eaLnBrk="0" hangingPunct="0">
              <a:spcBef>
                <a:spcPts val="0"/>
              </a:spcBef>
              <a:defRPr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For a simple password checking program, the standard cells involved in a conditional branch check are simulated under Laser Fault Injection using the SPICE model from Fig (a). </a:t>
            </a:r>
            <a:b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table (a), we present two physical characteristics of the standard cells :</a:t>
            </a:r>
          </a:p>
          <a:p>
            <a:pPr marL="457200" indent="-457200" algn="just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 delay observed at output for high to low transition with and without laser fault injection,</a:t>
            </a:r>
          </a:p>
          <a:p>
            <a:pPr marL="457200" indent="-457200" algn="just" defTabSz="3490913" eaLnBrk="0" hangingPunct="0"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 laser induced current before and after signal distortion </a:t>
            </a:r>
          </a:p>
          <a:p>
            <a:pPr marL="342900" indent="-342900" algn="just" defTabSz="3490913" eaLnBrk="0" hangingPunct="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B87202F4-392C-D89C-CB36-27220C05AA6B}"/>
              </a:ext>
            </a:extLst>
          </p:cNvPr>
          <p:cNvSpPr txBox="1"/>
          <p:nvPr/>
        </p:nvSpPr>
        <p:spPr>
          <a:xfrm>
            <a:off x="1343132" y="34252743"/>
            <a:ext cx="632000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0">
                <a:latin typeface="Arial" charset="0"/>
                <a:ea typeface="Arial" charset="0"/>
                <a:cs typeface="Arial" charset="0"/>
              </a:rPr>
              <a:t>Table (a) : Output delay variations and laser current values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0">
                <a:latin typeface="Arial" charset="0"/>
                <a:ea typeface="Arial" charset="0"/>
                <a:cs typeface="Arial" charset="0"/>
              </a:rPr>
              <a:t>when signal distortions start and end</a:t>
            </a:r>
            <a:endParaRPr kumimoji="0" lang="en-US" sz="1800" b="1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Helvetica"/>
              <a:cs typeface="Arial" panose="020B0604020202020204" pitchFamily="34" charset="0"/>
              <a:sym typeface="Helvetica"/>
            </a:endParaRP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9F5C05AD-8C27-53D2-C552-2347E2BE4F16}"/>
              </a:ext>
            </a:extLst>
          </p:cNvPr>
          <p:cNvSpPr txBox="1"/>
          <p:nvPr/>
        </p:nvSpPr>
        <p:spPr>
          <a:xfrm>
            <a:off x="9599591" y="34391242"/>
            <a:ext cx="632000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0">
                <a:latin typeface="Arial" charset="0"/>
                <a:ea typeface="Arial" charset="0"/>
                <a:cs typeface="Arial" charset="0"/>
              </a:rPr>
              <a:t>Fig (b) : Example of Branch Hardening during Compilation</a:t>
            </a:r>
            <a:endParaRPr kumimoji="0" lang="en-US" sz="1800" b="1" i="0" u="none" strike="noStrike" cap="none" spc="0" normalizeH="0" baseline="0">
              <a:ln>
                <a:noFill/>
              </a:ln>
              <a:effectLst/>
              <a:uFillTx/>
              <a:latin typeface="Arial" panose="020B0604020202020204" pitchFamily="34" charset="0"/>
              <a:ea typeface="Helvetica"/>
              <a:cs typeface="Arial" panose="020B0604020202020204" pitchFamily="34" charset="0"/>
              <a:sym typeface="Helvetica"/>
            </a:endParaRP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8F1CC1C-C66B-A821-1550-2A70D91BC8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149" y="27725373"/>
            <a:ext cx="4493761" cy="12497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9" name="Picture 108" descr="A screen shot of a computer&#10;&#10;Description automatically generated">
            <a:extLst>
              <a:ext uri="{FF2B5EF4-FFF2-40B4-BE49-F238E27FC236}">
                <a16:creationId xmlns:a16="http://schemas.microsoft.com/office/drawing/2014/main" id="{7978FA50-96B6-1DBC-D52F-31B03503C7D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471" y="29361963"/>
            <a:ext cx="3036261" cy="28801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3" name="Picture 112" descr="A screenshot of a computer&#10;&#10;Description automatically generated">
            <a:extLst>
              <a:ext uri="{FF2B5EF4-FFF2-40B4-BE49-F238E27FC236}">
                <a16:creationId xmlns:a16="http://schemas.microsoft.com/office/drawing/2014/main" id="{DF678F79-AAED-930B-AD52-4FDF5B3CA37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56" y="29660060"/>
            <a:ext cx="3944970" cy="28694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1E5033B6-C6BA-CEEE-CA54-94E2966F37A6}"/>
              </a:ext>
            </a:extLst>
          </p:cNvPr>
          <p:cNvCxnSpPr>
            <a:cxnSpLocks/>
            <a:stCxn id="207" idx="2"/>
          </p:cNvCxnSpPr>
          <p:nvPr/>
        </p:nvCxnSpPr>
        <p:spPr>
          <a:xfrm>
            <a:off x="6557705" y="16511680"/>
            <a:ext cx="0" cy="72446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A0EC71E5-DA07-7F86-9F2D-77D53DB8D8AC}"/>
              </a:ext>
            </a:extLst>
          </p:cNvPr>
          <p:cNvCxnSpPr>
            <a:cxnSpLocks/>
          </p:cNvCxnSpPr>
          <p:nvPr/>
        </p:nvCxnSpPr>
        <p:spPr>
          <a:xfrm flipH="1">
            <a:off x="4624659" y="18045195"/>
            <a:ext cx="13020" cy="130181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D8FC2CA5-58C9-21DD-C340-FA629CF5DECC}"/>
              </a:ext>
            </a:extLst>
          </p:cNvPr>
          <p:cNvCxnSpPr>
            <a:cxnSpLocks/>
          </p:cNvCxnSpPr>
          <p:nvPr/>
        </p:nvCxnSpPr>
        <p:spPr>
          <a:xfrm flipV="1">
            <a:off x="4610470" y="17468550"/>
            <a:ext cx="1142260" cy="1108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5BD2D523-46EC-82FC-6311-9F05F39A3E0D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12759594" y="18696732"/>
            <a:ext cx="0" cy="45994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68FE53C-52DE-ABED-6FEB-0143468BEB24}"/>
              </a:ext>
            </a:extLst>
          </p:cNvPr>
          <p:cNvCxnSpPr>
            <a:cxnSpLocks/>
            <a:stCxn id="221" idx="2"/>
          </p:cNvCxnSpPr>
          <p:nvPr/>
        </p:nvCxnSpPr>
        <p:spPr>
          <a:xfrm>
            <a:off x="12760853" y="16568263"/>
            <a:ext cx="0" cy="385733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9630E00-FF14-8ADD-8C87-201332E2B96B}"/>
              </a:ext>
            </a:extLst>
          </p:cNvPr>
          <p:cNvCxnSpPr>
            <a:cxnSpLocks/>
            <a:endCxn id="209" idx="2"/>
          </p:cNvCxnSpPr>
          <p:nvPr/>
        </p:nvCxnSpPr>
        <p:spPr>
          <a:xfrm flipV="1">
            <a:off x="2514891" y="19057866"/>
            <a:ext cx="0" cy="243949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91886E49-67DA-6769-110F-7A464EAFB477}"/>
              </a:ext>
            </a:extLst>
          </p:cNvPr>
          <p:cNvCxnSpPr>
            <a:cxnSpLocks/>
          </p:cNvCxnSpPr>
          <p:nvPr/>
        </p:nvCxnSpPr>
        <p:spPr>
          <a:xfrm>
            <a:off x="2521805" y="21488964"/>
            <a:ext cx="10282664" cy="1729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6" name="Picture 195" descr="A blue and black symbol&#10;&#10;Description automatically generated with medium confidence">
            <a:extLst>
              <a:ext uri="{FF2B5EF4-FFF2-40B4-BE49-F238E27FC236}">
                <a16:creationId xmlns:a16="http://schemas.microsoft.com/office/drawing/2014/main" id="{4FC4D82C-DB81-BD49-DA4A-B934C2CC52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09" y="14753247"/>
            <a:ext cx="1642593" cy="1642593"/>
          </a:xfrm>
          <a:prstGeom prst="rect">
            <a:avLst/>
          </a:prstGeom>
        </p:spPr>
      </p:pic>
      <p:pic>
        <p:nvPicPr>
          <p:cNvPr id="197" name="Picture 196" descr="A blue and black icon with a map pin&#10;&#10;Description automatically generated">
            <a:extLst>
              <a:ext uri="{FF2B5EF4-FFF2-40B4-BE49-F238E27FC236}">
                <a16:creationId xmlns:a16="http://schemas.microsoft.com/office/drawing/2014/main" id="{AC2D7CCF-0EC6-1D3D-43B5-F4674F670F7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24" y="14706622"/>
            <a:ext cx="1889123" cy="1777167"/>
          </a:xfrm>
          <a:prstGeom prst="rect">
            <a:avLst/>
          </a:prstGeom>
        </p:spPr>
      </p:pic>
      <p:pic>
        <p:nvPicPr>
          <p:cNvPr id="199" name="Picture 198" descr="A blue lightning bolt on a black background&#10;&#10;Description automatically generated">
            <a:extLst>
              <a:ext uri="{FF2B5EF4-FFF2-40B4-BE49-F238E27FC236}">
                <a16:creationId xmlns:a16="http://schemas.microsoft.com/office/drawing/2014/main" id="{6354C3B0-FAD3-5645-5B64-76C16CC4C23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2692">
            <a:off x="661076" y="17083705"/>
            <a:ext cx="1119487" cy="1119487"/>
          </a:xfrm>
          <a:prstGeom prst="rect">
            <a:avLst/>
          </a:prstGeom>
        </p:spPr>
      </p:pic>
      <p:pic>
        <p:nvPicPr>
          <p:cNvPr id="200" name="Picture 199" descr="A blue arrow pointing to a wave&#10;&#10;Description automatically generated">
            <a:extLst>
              <a:ext uri="{FF2B5EF4-FFF2-40B4-BE49-F238E27FC236}">
                <a16:creationId xmlns:a16="http://schemas.microsoft.com/office/drawing/2014/main" id="{7500F74B-D6A6-1B9E-1721-B22CCB7542E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5182">
            <a:off x="632287" y="17685841"/>
            <a:ext cx="1161074" cy="1161074"/>
          </a:xfrm>
          <a:prstGeom prst="rect">
            <a:avLst/>
          </a:prstGeom>
        </p:spPr>
      </p:pic>
      <p:pic>
        <p:nvPicPr>
          <p:cNvPr id="201" name="Picture 200" descr="A blue line drawing of a document with a shield&#10;&#10;Description automatically generated">
            <a:extLst>
              <a:ext uri="{FF2B5EF4-FFF2-40B4-BE49-F238E27FC236}">
                <a16:creationId xmlns:a16="http://schemas.microsoft.com/office/drawing/2014/main" id="{F28A309B-1516-E314-D3EE-7EE73C1E6C2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29" y="19219995"/>
            <a:ext cx="1434210" cy="1434210"/>
          </a:xfrm>
          <a:prstGeom prst="rect">
            <a:avLst/>
          </a:prstGeom>
        </p:spPr>
      </p:pic>
      <p:pic>
        <p:nvPicPr>
          <p:cNvPr id="202" name="Picture 201" descr="A computer screen with gears and arrows&#10;&#10;Description automatically generated">
            <a:extLst>
              <a:ext uri="{FF2B5EF4-FFF2-40B4-BE49-F238E27FC236}">
                <a16:creationId xmlns:a16="http://schemas.microsoft.com/office/drawing/2014/main" id="{05AD5091-BBE6-CEDF-203E-2BCDD7389AB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31" y="17043406"/>
            <a:ext cx="1752304" cy="1752304"/>
          </a:xfrm>
          <a:prstGeom prst="rect">
            <a:avLst/>
          </a:prstGeom>
        </p:spPr>
      </p:pic>
      <p:pic>
        <p:nvPicPr>
          <p:cNvPr id="203" name="Picture 202" descr="A blue outline of a paper with a shield on it&#10;&#10;Description automatically generated">
            <a:extLst>
              <a:ext uri="{FF2B5EF4-FFF2-40B4-BE49-F238E27FC236}">
                <a16:creationId xmlns:a16="http://schemas.microsoft.com/office/drawing/2014/main" id="{17B2BF6F-DC23-1DF1-A4EE-AE71E435EF5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76" y="14754090"/>
            <a:ext cx="1591838" cy="1591838"/>
          </a:xfrm>
          <a:prstGeom prst="rect">
            <a:avLst/>
          </a:prstGeom>
        </p:spPr>
      </p:pic>
      <p:pic>
        <p:nvPicPr>
          <p:cNvPr id="204" name="Picture 203" descr="A grey icon with a shield and text&#10;&#10;Description automatically generated">
            <a:extLst>
              <a:ext uri="{FF2B5EF4-FFF2-40B4-BE49-F238E27FC236}">
                <a16:creationId xmlns:a16="http://schemas.microsoft.com/office/drawing/2014/main" id="{2B943FEB-B4C9-C040-73B3-3DCE901272B4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212" y="18965135"/>
            <a:ext cx="1799819" cy="1799819"/>
          </a:xfrm>
          <a:prstGeom prst="rect">
            <a:avLst/>
          </a:prstGeom>
        </p:spPr>
      </p:pic>
      <p:pic>
        <p:nvPicPr>
          <p:cNvPr id="206" name="Picture 205" descr="A computer code and lock&#10;&#10;Description automatically generated">
            <a:extLst>
              <a:ext uri="{FF2B5EF4-FFF2-40B4-BE49-F238E27FC236}">
                <a16:creationId xmlns:a16="http://schemas.microsoft.com/office/drawing/2014/main" id="{48A2C5C9-6205-F53C-1046-A429939B020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82" y="19070965"/>
            <a:ext cx="1740960" cy="1740960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E0D7915F-6550-F8F2-3561-BC466F7C2E3E}"/>
              </a:ext>
            </a:extLst>
          </p:cNvPr>
          <p:cNvSpPr txBox="1"/>
          <p:nvPr/>
        </p:nvSpPr>
        <p:spPr>
          <a:xfrm>
            <a:off x="6244959" y="16142348"/>
            <a:ext cx="62549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RTL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8202789-BC2A-09E2-F0AE-4E166E8B2281}"/>
              </a:ext>
            </a:extLst>
          </p:cNvPr>
          <p:cNvSpPr txBox="1"/>
          <p:nvPr/>
        </p:nvSpPr>
        <p:spPr>
          <a:xfrm>
            <a:off x="4195932" y="16116259"/>
            <a:ext cx="97334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Layout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D04A819-4767-2145-9AE0-3B761F203CB4}"/>
              </a:ext>
            </a:extLst>
          </p:cNvPr>
          <p:cNvSpPr txBox="1"/>
          <p:nvPr/>
        </p:nvSpPr>
        <p:spPr>
          <a:xfrm>
            <a:off x="1809409" y="18411535"/>
            <a:ext cx="1410964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Fabricated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Chip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2B8C1C80-ADB4-9721-D6BC-1341A2E2CC54}"/>
              </a:ext>
            </a:extLst>
          </p:cNvPr>
          <p:cNvSpPr txBox="1"/>
          <p:nvPr/>
        </p:nvSpPr>
        <p:spPr>
          <a:xfrm>
            <a:off x="492406" y="17085196"/>
            <a:ext cx="59022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FIA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D64753B-FC2C-7454-7EC7-04DD586AC861}"/>
              </a:ext>
            </a:extLst>
          </p:cNvPr>
          <p:cNvSpPr txBox="1"/>
          <p:nvPr/>
        </p:nvSpPr>
        <p:spPr>
          <a:xfrm>
            <a:off x="488673" y="18511788"/>
            <a:ext cx="64312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SCA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5B3EBE53-5CF8-CFCF-68E6-7104BCFEA2F4}"/>
              </a:ext>
            </a:extLst>
          </p:cNvPr>
          <p:cNvSpPr txBox="1"/>
          <p:nvPr/>
        </p:nvSpPr>
        <p:spPr>
          <a:xfrm>
            <a:off x="5584695" y="18529611"/>
            <a:ext cx="195117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Physical Attack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Modeling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44513EA3-1075-D8A4-530E-BE7603C5FE3C}"/>
              </a:ext>
            </a:extLst>
          </p:cNvPr>
          <p:cNvSpPr txBox="1"/>
          <p:nvPr/>
        </p:nvSpPr>
        <p:spPr>
          <a:xfrm>
            <a:off x="3794654" y="20456900"/>
            <a:ext cx="1661031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Vulnerability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Analysis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602B8D2-81EF-AF2F-C466-697933BE0E89}"/>
              </a:ext>
            </a:extLst>
          </p:cNvPr>
          <p:cNvSpPr txBox="1"/>
          <p:nvPr/>
        </p:nvSpPr>
        <p:spPr>
          <a:xfrm>
            <a:off x="9270339" y="16083481"/>
            <a:ext cx="1383713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Security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Properties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C32BE85-071C-3921-6099-167FD9CBC0AD}"/>
              </a:ext>
            </a:extLst>
          </p:cNvPr>
          <p:cNvSpPr txBox="1"/>
          <p:nvPr/>
        </p:nvSpPr>
        <p:spPr>
          <a:xfrm>
            <a:off x="8817507" y="20456900"/>
            <a:ext cx="246530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Code Hardening Rules</a:t>
            </a:r>
          </a:p>
        </p:txBody>
      </p:sp>
      <p:pic>
        <p:nvPicPr>
          <p:cNvPr id="218" name="Picture 217" descr="A blue padlock with a gear in the middle&#10;&#10;Description automatically generated">
            <a:extLst>
              <a:ext uri="{FF2B5EF4-FFF2-40B4-BE49-F238E27FC236}">
                <a16:creationId xmlns:a16="http://schemas.microsoft.com/office/drawing/2014/main" id="{6E822AF5-6856-02D6-E41E-10FB79A12DAF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732" y="16713096"/>
            <a:ext cx="1848852" cy="1848852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81AED722-07C1-CC21-F008-414A6C717801}"/>
              </a:ext>
            </a:extLst>
          </p:cNvPr>
          <p:cNvSpPr txBox="1"/>
          <p:nvPr/>
        </p:nvSpPr>
        <p:spPr>
          <a:xfrm>
            <a:off x="11825421" y="16168153"/>
            <a:ext cx="187086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Code Input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85A8639F-EA82-4B13-2834-1694590C2F9D}"/>
              </a:ext>
            </a:extLst>
          </p:cNvPr>
          <p:cNvSpPr txBox="1"/>
          <p:nvPr/>
        </p:nvSpPr>
        <p:spPr>
          <a:xfrm>
            <a:off x="12054967" y="20441789"/>
            <a:ext cx="155628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Hardened Code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B178ECB-0467-3274-A780-1492ED2C29E9}"/>
              </a:ext>
            </a:extLst>
          </p:cNvPr>
          <p:cNvSpPr txBox="1"/>
          <p:nvPr/>
        </p:nvSpPr>
        <p:spPr>
          <a:xfrm>
            <a:off x="11981454" y="18296622"/>
            <a:ext cx="155628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2D2DB9">
                    <a:lumMod val="75000"/>
                  </a:srgbClr>
                </a:solidFill>
                <a:effectLst/>
                <a:uLnTx/>
                <a:uFillTx/>
                <a:latin typeface="Tahoma" pitchFamily="34" charset="0"/>
                <a:ea typeface="ＭＳ Ｐゴシック" pitchFamily="34" charset="-128"/>
                <a:cs typeface="+mn-cs"/>
              </a:rPr>
              <a:t>Compiler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F98C6189-8EBB-2A64-49AD-D82FAE0335E5}"/>
              </a:ext>
            </a:extLst>
          </p:cNvPr>
          <p:cNvCxnSpPr>
            <a:cxnSpLocks/>
          </p:cNvCxnSpPr>
          <p:nvPr/>
        </p:nvCxnSpPr>
        <p:spPr>
          <a:xfrm>
            <a:off x="2463902" y="15604245"/>
            <a:ext cx="0" cy="1439161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09197633-1886-3B8A-9117-DF795F51A7EE}"/>
              </a:ext>
            </a:extLst>
          </p:cNvPr>
          <p:cNvCxnSpPr>
            <a:cxnSpLocks/>
            <a:endCxn id="212" idx="2"/>
          </p:cNvCxnSpPr>
          <p:nvPr/>
        </p:nvCxnSpPr>
        <p:spPr>
          <a:xfrm flipV="1">
            <a:off x="6557705" y="19175942"/>
            <a:ext cx="2578" cy="78845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628DBC00-D785-61FD-80F5-288D36DD466F}"/>
              </a:ext>
            </a:extLst>
          </p:cNvPr>
          <p:cNvCxnSpPr>
            <a:cxnSpLocks/>
          </p:cNvCxnSpPr>
          <p:nvPr/>
        </p:nvCxnSpPr>
        <p:spPr>
          <a:xfrm flipV="1">
            <a:off x="3220373" y="17781317"/>
            <a:ext cx="2546546" cy="23832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0AFB310-A77E-0430-12EB-572D7BD873B0}"/>
              </a:ext>
            </a:extLst>
          </p:cNvPr>
          <p:cNvCxnSpPr>
            <a:cxnSpLocks/>
          </p:cNvCxnSpPr>
          <p:nvPr/>
        </p:nvCxnSpPr>
        <p:spPr>
          <a:xfrm>
            <a:off x="7383193" y="17740769"/>
            <a:ext cx="4737996" cy="2090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9961C424-8C86-B347-A7E5-7543255725B8}"/>
              </a:ext>
            </a:extLst>
          </p:cNvPr>
          <p:cNvCxnSpPr>
            <a:cxnSpLocks/>
          </p:cNvCxnSpPr>
          <p:nvPr/>
        </p:nvCxnSpPr>
        <p:spPr>
          <a:xfrm>
            <a:off x="9962195" y="18062600"/>
            <a:ext cx="2162400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3F41467-3903-662B-7823-E7FF8C76F71E}"/>
              </a:ext>
            </a:extLst>
          </p:cNvPr>
          <p:cNvCxnSpPr>
            <a:cxnSpLocks/>
          </p:cNvCxnSpPr>
          <p:nvPr/>
        </p:nvCxnSpPr>
        <p:spPr>
          <a:xfrm>
            <a:off x="12780980" y="21251402"/>
            <a:ext cx="0" cy="24595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6B789F1E-31B6-823F-02E3-2582E71DB9AC}"/>
              </a:ext>
            </a:extLst>
          </p:cNvPr>
          <p:cNvCxnSpPr>
            <a:cxnSpLocks/>
          </p:cNvCxnSpPr>
          <p:nvPr/>
        </p:nvCxnSpPr>
        <p:spPr>
          <a:xfrm>
            <a:off x="5181600" y="19964400"/>
            <a:ext cx="1376105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51D4A7E9-37D0-9330-87E1-57D1D01B983C}"/>
              </a:ext>
            </a:extLst>
          </p:cNvPr>
          <p:cNvCxnSpPr>
            <a:cxnSpLocks/>
          </p:cNvCxnSpPr>
          <p:nvPr/>
        </p:nvCxnSpPr>
        <p:spPr>
          <a:xfrm flipV="1">
            <a:off x="2463902" y="15595205"/>
            <a:ext cx="1546971" cy="904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90623C1F-39B3-6998-E263-F45F02368AE7}"/>
              </a:ext>
            </a:extLst>
          </p:cNvPr>
          <p:cNvCxnSpPr>
            <a:cxnSpLocks/>
          </p:cNvCxnSpPr>
          <p:nvPr/>
        </p:nvCxnSpPr>
        <p:spPr>
          <a:xfrm>
            <a:off x="9962195" y="17463573"/>
            <a:ext cx="2158994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49D667B4-E9E1-0246-11BA-FC4CD8116C6D}"/>
              </a:ext>
            </a:extLst>
          </p:cNvPr>
          <p:cNvCxnSpPr>
            <a:cxnSpLocks/>
          </p:cNvCxnSpPr>
          <p:nvPr/>
        </p:nvCxnSpPr>
        <p:spPr>
          <a:xfrm>
            <a:off x="9962285" y="18062600"/>
            <a:ext cx="0" cy="1109188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70E35CF0-E350-D8EE-D08B-4E4E8D4BD8AA}"/>
              </a:ext>
            </a:extLst>
          </p:cNvPr>
          <p:cNvCxnSpPr>
            <a:cxnSpLocks/>
            <a:stCxn id="216" idx="2"/>
          </p:cNvCxnSpPr>
          <p:nvPr/>
        </p:nvCxnSpPr>
        <p:spPr>
          <a:xfrm>
            <a:off x="9962196" y="16729812"/>
            <a:ext cx="0" cy="73376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DF765A80-E82B-6D42-43B9-2FB3D131BCE9}"/>
              </a:ext>
            </a:extLst>
          </p:cNvPr>
          <p:cNvCxnSpPr>
            <a:cxnSpLocks/>
          </p:cNvCxnSpPr>
          <p:nvPr/>
        </p:nvCxnSpPr>
        <p:spPr>
          <a:xfrm flipV="1">
            <a:off x="4624659" y="16492541"/>
            <a:ext cx="0" cy="977881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12E0BF2E-0336-2B88-DC98-E3AA113F7247}"/>
              </a:ext>
            </a:extLst>
          </p:cNvPr>
          <p:cNvCxnSpPr>
            <a:cxnSpLocks/>
          </p:cNvCxnSpPr>
          <p:nvPr/>
        </p:nvCxnSpPr>
        <p:spPr>
          <a:xfrm flipV="1">
            <a:off x="3220373" y="18052381"/>
            <a:ext cx="1404286" cy="807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15180B52-EED2-A4AE-CF00-A21559DFF635}"/>
              </a:ext>
            </a:extLst>
          </p:cNvPr>
          <p:cNvCxnSpPr>
            <a:cxnSpLocks/>
          </p:cNvCxnSpPr>
          <p:nvPr/>
        </p:nvCxnSpPr>
        <p:spPr>
          <a:xfrm flipH="1">
            <a:off x="5271157" y="15604245"/>
            <a:ext cx="627076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4AE0949-B3F0-0C7A-0A1E-BA4470B4BA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082938" y="32557817"/>
            <a:ext cx="1075640" cy="8291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FDB9AFC-9F39-D26C-B5BB-D57D629B6300}"/>
              </a:ext>
            </a:extLst>
          </p:cNvPr>
          <p:cNvSpPr/>
          <p:nvPr/>
        </p:nvSpPr>
        <p:spPr>
          <a:xfrm>
            <a:off x="8537536" y="27351719"/>
            <a:ext cx="8623648" cy="74088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46586B7-D507-6590-9004-1697B1EAB362}"/>
              </a:ext>
            </a:extLst>
          </p:cNvPr>
          <p:cNvSpPr/>
          <p:nvPr/>
        </p:nvSpPr>
        <p:spPr>
          <a:xfrm>
            <a:off x="556034" y="23686083"/>
            <a:ext cx="7696934" cy="48975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4A6FE0-CC3C-0F6B-72DF-7B653DBF7859}"/>
              </a:ext>
            </a:extLst>
          </p:cNvPr>
          <p:cNvSpPr/>
          <p:nvPr/>
        </p:nvSpPr>
        <p:spPr>
          <a:xfrm>
            <a:off x="356528" y="14752960"/>
            <a:ext cx="13666943" cy="69507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9536c8-103a-4291-bafd-4a38ff42e471">
      <Terms xmlns="http://schemas.microsoft.com/office/infopath/2007/PartnerControls"/>
    </lcf76f155ced4ddcb4097134ff3c332f>
    <TaxCatchAll xmlns="66aca6d4-cec9-4d38-9d01-4a100434023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017C509588154CB78A8B104944F872" ma:contentTypeVersion="15" ma:contentTypeDescription="Create a new document." ma:contentTypeScope="" ma:versionID="490472c1d20b69c1c08c75ecf839f344">
  <xsd:schema xmlns:xsd="http://www.w3.org/2001/XMLSchema" xmlns:xs="http://www.w3.org/2001/XMLSchema" xmlns:p="http://schemas.microsoft.com/office/2006/metadata/properties" xmlns:ns2="b69536c8-103a-4291-bafd-4a38ff42e471" xmlns:ns3="66aca6d4-cec9-4d38-9d01-4a100434023a" targetNamespace="http://schemas.microsoft.com/office/2006/metadata/properties" ma:root="true" ma:fieldsID="1d3b8e0754fa3c9da37e3f713c783e6c" ns2:_="" ns3:_="">
    <xsd:import namespace="b69536c8-103a-4291-bafd-4a38ff42e471"/>
    <xsd:import namespace="66aca6d4-cec9-4d38-9d01-4a1004340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536c8-103a-4291-bafd-4a38ff42e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70737dd-a360-427a-92f8-dca0c195ee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ca6d4-cec9-4d38-9d01-4a100434023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1c7d7ca-2dfd-4c46-977a-bc4a85ce7865}" ma:internalName="TaxCatchAll" ma:showField="CatchAllData" ma:web="66aca6d4-cec9-4d38-9d01-4a10043402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626934-19DD-4AB3-9D86-53BC45752E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929928-E952-4BDA-9992-DE2C85D8C79F}">
  <ds:schemaRefs>
    <ds:schemaRef ds:uri="http://schemas.openxmlformats.org/package/2006/metadata/core-properties"/>
    <ds:schemaRef ds:uri="66aca6d4-cec9-4d38-9d01-4a100434023a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b69536c8-103a-4291-bafd-4a38ff42e47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5DD3E90-F885-40DA-A3D5-3121DD60632E}">
  <ds:schemaRefs>
    <ds:schemaRef ds:uri="66aca6d4-cec9-4d38-9d01-4a100434023a"/>
    <ds:schemaRef ds:uri="b69536c8-103a-4291-bafd-4a38ff42e4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Tahoma</vt:lpstr>
      <vt:lpstr>Times New Roman</vt:lpstr>
      <vt:lpstr>ＭＳ Ｐゴシック</vt:lpstr>
      <vt:lpstr>Default Design</vt:lpstr>
      <vt:lpstr>PASS : Physically-Aware Secure Software Execution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and Characterization of Nanomaterials for Lithium Ion Batteries  By: Vyas Munidas   Supervisor: Prof. A. McLean</dc:title>
  <dc:creator>nikki</dc:creator>
  <cp:lastModifiedBy>Basu, Arunabho</cp:lastModifiedBy>
  <cp:revision>2</cp:revision>
  <cp:lastPrinted>2008-05-05T16:10:31Z</cp:lastPrinted>
  <dcterms:created xsi:type="dcterms:W3CDTF">2008-05-05T14:37:07Z</dcterms:created>
  <dcterms:modified xsi:type="dcterms:W3CDTF">2025-06-02T02:55:03Z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0x01010011017C509588154CB78A8B104944F872</vt:lpwstr>
  </property>
  <property fmtid="{D5CDD505-2E9C-101B-9397-08002B2CF9AE}" pid="3" name="MediaServiceImageTags">
    <vt:lpwstr/>
  </property>
</Properties>
</file>